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Lst>
  <p:notesMasterIdLst>
    <p:notesMasterId r:id="rId17"/>
  </p:notesMasterIdLst>
  <p:sldIdLst>
    <p:sldId id="257" r:id="rId2"/>
    <p:sldId id="259" r:id="rId3"/>
    <p:sldId id="261" r:id="rId4"/>
    <p:sldId id="263" r:id="rId5"/>
    <p:sldId id="260" r:id="rId6"/>
    <p:sldId id="264" r:id="rId7"/>
    <p:sldId id="265" r:id="rId8"/>
    <p:sldId id="278" r:id="rId9"/>
    <p:sldId id="269" r:id="rId10"/>
    <p:sldId id="267" r:id="rId11"/>
    <p:sldId id="270" r:id="rId12"/>
    <p:sldId id="271" r:id="rId13"/>
    <p:sldId id="273" r:id="rId14"/>
    <p:sldId id="275" r:id="rId15"/>
    <p:sldId id="290" r:id="rId1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99" autoAdjust="0"/>
    <p:restoredTop sz="94660"/>
  </p:normalViewPr>
  <p:slideViewPr>
    <p:cSldViewPr snapToGrid="0">
      <p:cViewPr>
        <p:scale>
          <a:sx n="76" d="100"/>
          <a:sy n="76" d="100"/>
        </p:scale>
        <p:origin x="-102" y="-7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7363"/>
          </a:xfrm>
          <a:prstGeom prst="rect">
            <a:avLst/>
          </a:prstGeom>
        </p:spPr>
        <p:txBody>
          <a:bodyPr vert="horz" lIns="91577" tIns="45789" rIns="91577" bIns="45789" rtlCol="0"/>
          <a:lstStyle>
            <a:lvl1pPr algn="r">
              <a:defRPr sz="1200"/>
            </a:lvl1pPr>
          </a:lstStyle>
          <a:p>
            <a:fld id="{8E3D054E-3434-45A5-8645-50EDFED0396B}" type="datetimeFigureOut">
              <a:rPr lang="en-US" smtClean="0"/>
              <a:t>6/27/2018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79687"/>
            <a:ext cx="5617208" cy="3665776"/>
          </a:xfrm>
          <a:prstGeom prst="rect">
            <a:avLst/>
          </a:prstGeom>
        </p:spPr>
        <p:txBody>
          <a:bodyPr vert="horz" lIns="91577" tIns="45789" rIns="91577" bIns="457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7363"/>
          </a:xfrm>
          <a:prstGeom prst="rect">
            <a:avLst/>
          </a:prstGeom>
        </p:spPr>
        <p:txBody>
          <a:bodyPr vert="horz" lIns="91577" tIns="45789" rIns="91577" bIns="45789" rtlCol="0" anchor="b"/>
          <a:lstStyle>
            <a:lvl1pPr algn="r">
              <a:defRPr sz="1200"/>
            </a:lvl1pPr>
          </a:lstStyle>
          <a:p>
            <a:fld id="{D60B8852-8CDB-4AD1-99C6-AE704FC0EE58}" type="slidenum">
              <a:rPr lang="en-US" smtClean="0"/>
              <a:t>‹#›</a:t>
            </a:fld>
            <a:endParaRPr lang="en-US"/>
          </a:p>
        </p:txBody>
      </p:sp>
    </p:spTree>
    <p:extLst>
      <p:ext uri="{BB962C8B-B14F-4D97-AF65-F5344CB8AC3E}">
        <p14:creationId xmlns:p14="http://schemas.microsoft.com/office/powerpoint/2010/main" val="3631417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4577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799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4585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70061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6478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6/27/2018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3104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6/27/2018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580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6401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645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2647F38-B617-4D2F-AE0A-013F0C4D2C57}" type="datetimeFigureOut">
              <a:rPr lang="en-US" smtClean="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408585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6935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6/27/2018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64706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1213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6/27/2018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1522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6/27/2018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0597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6/27/2018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852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5307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6/27/2018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7789947"/>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cid:image001.png@01CF3799.D212DFD0"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ebtedge.com/" TargetMode="External"/><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6111" y="278297"/>
            <a:ext cx="9404723" cy="1212574"/>
          </a:xfrm>
        </p:spPr>
        <p:txBody>
          <a:bodyPr/>
          <a:lstStyle/>
          <a:p>
            <a:pPr algn="ctr"/>
            <a:r>
              <a:rPr lang="en-US" sz="4400" b="1" dirty="0" smtClean="0"/>
              <a:t>Shopping with </a:t>
            </a:r>
            <a:r>
              <a:rPr lang="en-US" sz="4400" b="1" dirty="0"/>
              <a:t>y</a:t>
            </a:r>
            <a:r>
              <a:rPr lang="en-US" sz="4400" b="1" dirty="0" smtClean="0"/>
              <a:t>our eWIC </a:t>
            </a:r>
            <a:r>
              <a:rPr lang="en-US" sz="4400" b="1" dirty="0"/>
              <a:t>c</a:t>
            </a:r>
            <a:r>
              <a:rPr lang="en-US" sz="4400" b="1" dirty="0" smtClean="0"/>
              <a:t>ard</a:t>
            </a:r>
            <a:endParaRPr lang="en-US" sz="4400" b="1" dirty="0"/>
          </a:p>
        </p:txBody>
      </p:sp>
      <p:pic>
        <p:nvPicPr>
          <p:cNvPr id="8" name="Content Placeholder 7"/>
          <p:cNvPicPr>
            <a:picLocks noGrp="1" noChangeAspect="1"/>
          </p:cNvPicPr>
          <p:nvPr>
            <p:ph idx="1"/>
          </p:nvPr>
        </p:nvPicPr>
        <p:blipFill>
          <a:blip r:embed="rId2"/>
          <a:stretch>
            <a:fillRect/>
          </a:stretch>
        </p:blipFill>
        <p:spPr>
          <a:xfrm>
            <a:off x="1396601" y="1799395"/>
            <a:ext cx="8168436" cy="4195762"/>
          </a:xfrm>
          <a:prstGeom prst="rect">
            <a:avLst/>
          </a:prstGeom>
        </p:spPr>
      </p:pic>
    </p:spTree>
    <p:extLst>
      <p:ext uri="{BB962C8B-B14F-4D97-AF65-F5344CB8AC3E}">
        <p14:creationId xmlns:p14="http://schemas.microsoft.com/office/powerpoint/2010/main" val="2182353686"/>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928" y="385590"/>
            <a:ext cx="6931287" cy="1164914"/>
          </a:xfrm>
        </p:spPr>
        <p:txBody>
          <a:bodyPr>
            <a:normAutofit/>
          </a:bodyPr>
          <a:lstStyle/>
          <a:p>
            <a:pPr algn="ctr"/>
            <a:r>
              <a:rPr lang="en-US" sz="4400" b="1" dirty="0" smtClean="0"/>
              <a:t>At checkout</a:t>
            </a:r>
            <a:endParaRPr lang="en-US" sz="4400" b="1" dirty="0"/>
          </a:p>
        </p:txBody>
      </p:sp>
      <p:sp>
        <p:nvSpPr>
          <p:cNvPr id="4" name="Text Placeholder 3"/>
          <p:cNvSpPr>
            <a:spLocks noGrp="1"/>
          </p:cNvSpPr>
          <p:nvPr>
            <p:ph type="body" sz="half" idx="2"/>
          </p:nvPr>
        </p:nvSpPr>
        <p:spPr>
          <a:xfrm>
            <a:off x="253388" y="1652530"/>
            <a:ext cx="7393158" cy="4897356"/>
          </a:xfrm>
        </p:spPr>
        <p:txBody>
          <a:bodyPr>
            <a:noAutofit/>
          </a:bodyPr>
          <a:lstStyle/>
          <a:p>
            <a:pPr marL="342900" indent="-342900" algn="l">
              <a:buFont typeface="Wingdings" panose="05000000000000000000" pitchFamily="2" charset="2"/>
              <a:buChar char="v"/>
            </a:pPr>
            <a:r>
              <a:rPr lang="en-US" sz="2800" dirty="0" smtClean="0"/>
              <a:t>Separate your WIC foods from your other groceries during your first few shipping trips. This will help you know which foods are paid for by WIC and which ones will need another form of payment.</a:t>
            </a:r>
          </a:p>
          <a:p>
            <a:pPr marL="342900" indent="-342900" algn="l">
              <a:buFont typeface="Wingdings" panose="05000000000000000000" pitchFamily="2" charset="2"/>
              <a:buChar char="v"/>
            </a:pPr>
            <a:r>
              <a:rPr lang="en-US" sz="2800" dirty="0" smtClean="0"/>
              <a:t>Use your </a:t>
            </a:r>
            <a:r>
              <a:rPr lang="en-US" sz="2800" dirty="0" err="1" smtClean="0"/>
              <a:t>eWIC</a:t>
            </a:r>
            <a:r>
              <a:rPr lang="en-US" sz="2800" dirty="0" smtClean="0"/>
              <a:t> card before all other forms of payment, including your SNAP card.</a:t>
            </a:r>
          </a:p>
          <a:p>
            <a:pPr marL="342900" indent="-342900" algn="l">
              <a:buFont typeface="Wingdings" panose="05000000000000000000" pitchFamily="2" charset="2"/>
              <a:buChar char="v"/>
            </a:pPr>
            <a:r>
              <a:rPr lang="en-US" sz="2800" dirty="0" smtClean="0"/>
              <a:t>Swipe your eWIC card and enter your PIN when asked.</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27797" r="27797"/>
          <a:stretch>
            <a:fillRect/>
          </a:stretch>
        </p:blipFill>
        <p:spPr>
          <a:xfrm>
            <a:off x="7537215" y="1676676"/>
            <a:ext cx="4311353" cy="4385014"/>
          </a:xfrm>
        </p:spPr>
      </p:pic>
    </p:spTree>
    <p:extLst>
      <p:ext uri="{BB962C8B-B14F-4D97-AF65-F5344CB8AC3E}">
        <p14:creationId xmlns:p14="http://schemas.microsoft.com/office/powerpoint/2010/main" val="1036822214"/>
      </p:ext>
    </p:extLst>
  </p:cSld>
  <p:clrMapOvr>
    <a:masterClrMapping/>
  </p:clrMapOvr>
  <mc:AlternateContent xmlns:mc="http://schemas.openxmlformats.org/markup-compatibility/2006" xmlns:p14="http://schemas.microsoft.com/office/powerpoint/2010/main">
    <mc:Choice Requires="p14">
      <p:transition spd="slow" p14:dur="2000" advClick="0" advTm="23000"/>
    </mc:Choice>
    <mc:Fallback xmlns="">
      <p:transition spd="slow" advClick="0" advTm="23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8131" y="138684"/>
            <a:ext cx="4274136" cy="2114675"/>
          </a:xfrm>
        </p:spPr>
        <p:txBody>
          <a:bodyPr>
            <a:normAutofit/>
          </a:bodyPr>
          <a:lstStyle/>
          <a:p>
            <a:r>
              <a:rPr lang="en-US" sz="3600" b="1" dirty="0" smtClean="0"/>
              <a:t>A mid-receipt will be printed or displayed</a:t>
            </a:r>
            <a:endParaRPr lang="en-US" sz="3600" b="1" dirty="0"/>
          </a:p>
        </p:txBody>
      </p:sp>
      <p:pic>
        <p:nvPicPr>
          <p:cNvPr id="12" name="Content Placeholder 11"/>
          <p:cNvPicPr>
            <a:picLocks noGrp="1" noChangeAspect="1"/>
          </p:cNvPicPr>
          <p:nvPr>
            <p:ph idx="1"/>
          </p:nvPr>
        </p:nvPicPr>
        <p:blipFill>
          <a:blip r:embed="rId2"/>
          <a:stretch>
            <a:fillRect/>
          </a:stretch>
        </p:blipFill>
        <p:spPr>
          <a:xfrm>
            <a:off x="5553635" y="645459"/>
            <a:ext cx="5470525" cy="5298141"/>
          </a:xfrm>
          <a:prstGeom prst="rect">
            <a:avLst/>
          </a:prstGeom>
        </p:spPr>
      </p:pic>
      <p:sp>
        <p:nvSpPr>
          <p:cNvPr id="11" name="Text Placeholder 10"/>
          <p:cNvSpPr>
            <a:spLocks noGrp="1"/>
          </p:cNvSpPr>
          <p:nvPr>
            <p:ph type="body" sz="half" idx="2"/>
          </p:nvPr>
        </p:nvSpPr>
        <p:spPr>
          <a:xfrm>
            <a:off x="504183" y="3141234"/>
            <a:ext cx="4508083" cy="2907026"/>
          </a:xfrm>
        </p:spPr>
        <p:txBody>
          <a:bodyPr>
            <a:normAutofit/>
          </a:bodyPr>
          <a:lstStyle/>
          <a:p>
            <a:pPr marL="457200" indent="-457200">
              <a:buFont typeface="Arial" panose="020B0604020202020204" pitchFamily="34" charset="0"/>
              <a:buChar char="•"/>
            </a:pPr>
            <a:r>
              <a:rPr lang="en-US" sz="2800" dirty="0" smtClean="0"/>
              <a:t>This will show WIC- approved purchases.</a:t>
            </a:r>
          </a:p>
          <a:p>
            <a:pPr marL="457200" indent="-457200">
              <a:buFont typeface="Arial" panose="020B0604020202020204" pitchFamily="34" charset="0"/>
              <a:buChar char="•"/>
            </a:pPr>
            <a:r>
              <a:rPr lang="en-US" sz="2800" dirty="0" smtClean="0"/>
              <a:t>It is important to review this receipt.</a:t>
            </a:r>
            <a:endParaRPr lang="en-US" sz="2800" dirty="0"/>
          </a:p>
        </p:txBody>
      </p:sp>
      <p:sp>
        <p:nvSpPr>
          <p:cNvPr id="16" name="Oval 15"/>
          <p:cNvSpPr/>
          <p:nvPr/>
        </p:nvSpPr>
        <p:spPr>
          <a:xfrm>
            <a:off x="5661213" y="4464424"/>
            <a:ext cx="4531658" cy="15060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751640"/>
      </p:ext>
    </p:extLst>
  </p:cSld>
  <p:clrMapOvr>
    <a:masterClrMapping/>
  </p:clrMapOvr>
  <mc:AlternateContent xmlns:mc="http://schemas.openxmlformats.org/markup-compatibility/2006" xmlns:p14="http://schemas.microsoft.com/office/powerpoint/2010/main">
    <mc:Choice Requires="p14">
      <p:transition spd="slow" p14:dur="59000" advClick="0" advTm="38000"/>
    </mc:Choice>
    <mc:Fallback xmlns="">
      <p:transition spd="slow" advClick="0" advTm="38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2" y="387626"/>
            <a:ext cx="9609668" cy="1381539"/>
          </a:xfrm>
        </p:spPr>
        <p:txBody>
          <a:bodyPr/>
          <a:lstStyle/>
          <a:p>
            <a:r>
              <a:rPr lang="en-US" b="1" i="1" dirty="0" smtClean="0"/>
              <a:t>What if one of my food items isn’t accepted?</a:t>
            </a:r>
            <a:endParaRPr lang="en-US" b="1" i="1" dirty="0"/>
          </a:p>
        </p:txBody>
      </p:sp>
      <p:sp>
        <p:nvSpPr>
          <p:cNvPr id="6" name="Text Placeholder 5"/>
          <p:cNvSpPr>
            <a:spLocks noGrp="1"/>
          </p:cNvSpPr>
          <p:nvPr>
            <p:ph type="body" idx="1"/>
          </p:nvPr>
        </p:nvSpPr>
        <p:spPr>
          <a:xfrm>
            <a:off x="396607" y="1769164"/>
            <a:ext cx="10508463" cy="4940108"/>
          </a:xfrm>
        </p:spPr>
        <p:txBody>
          <a:bodyPr>
            <a:normAutofit/>
          </a:bodyPr>
          <a:lstStyle/>
          <a:p>
            <a:pPr marL="342900" indent="-342900">
              <a:buFont typeface="Wingdings" panose="05000000000000000000" pitchFamily="2" charset="2"/>
              <a:buChar char="v"/>
            </a:pPr>
            <a:r>
              <a:rPr lang="en-US" sz="2800" dirty="0" smtClean="0">
                <a:solidFill>
                  <a:schemeClr val="tx1"/>
                </a:solidFill>
              </a:rPr>
              <a:t>Start by checking the WICShopper app to make sure the food is in your account and you have the correct brand or size.</a:t>
            </a:r>
          </a:p>
          <a:p>
            <a:pPr marL="342900" indent="-342900">
              <a:buFont typeface="Wingdings" panose="05000000000000000000" pitchFamily="2" charset="2"/>
              <a:buChar char="v"/>
            </a:pPr>
            <a:r>
              <a:rPr lang="en-US" sz="2800" dirty="0" smtClean="0">
                <a:solidFill>
                  <a:schemeClr val="tx1"/>
                </a:solidFill>
              </a:rPr>
              <a:t>If you think it should be allowed but it’s not going through, take a picture of the barcode and report it through the app or at the WIC clinic.</a:t>
            </a:r>
          </a:p>
          <a:p>
            <a:pPr marL="342900" indent="-342900">
              <a:buFont typeface="Wingdings" panose="05000000000000000000" pitchFamily="2" charset="2"/>
              <a:buChar char="v"/>
            </a:pPr>
            <a:r>
              <a:rPr lang="en-US" sz="2800" dirty="0" smtClean="0">
                <a:solidFill>
                  <a:schemeClr val="tx1"/>
                </a:solidFill>
              </a:rPr>
              <a:t>If you choose to purchase these foods on your own, WIC cannot reimburse you.</a:t>
            </a:r>
          </a:p>
          <a:p>
            <a:pPr marL="342900" indent="-342900">
              <a:buFont typeface="Wingdings" panose="05000000000000000000" pitchFamily="2" charset="2"/>
              <a:buChar char="v"/>
            </a:pPr>
            <a:r>
              <a:rPr lang="en-US" sz="2800" dirty="0" smtClean="0">
                <a:solidFill>
                  <a:schemeClr val="tx1"/>
                </a:solidFill>
              </a:rPr>
              <a:t>Contact your local WIC clinic if you have any questions.</a:t>
            </a:r>
          </a:p>
          <a:p>
            <a:endParaRPr lang="en-US" dirty="0"/>
          </a:p>
        </p:txBody>
      </p:sp>
    </p:spTree>
    <p:extLst>
      <p:ext uri="{BB962C8B-B14F-4D97-AF65-F5344CB8AC3E}">
        <p14:creationId xmlns:p14="http://schemas.microsoft.com/office/powerpoint/2010/main" val="2080533327"/>
      </p:ext>
    </p:extLst>
  </p:cSld>
  <p:clrMapOvr>
    <a:masterClrMapping/>
  </p:clrMapOvr>
  <mc:AlternateContent xmlns:mc="http://schemas.openxmlformats.org/markup-compatibility/2006" xmlns:p14="http://schemas.microsoft.com/office/powerpoint/2010/main">
    <mc:Choice Requires="p14">
      <p:transition spd="slow" p14:dur="2000" advClick="0" advTm="33000"/>
    </mc:Choice>
    <mc:Fallback xmlns="">
      <p:transition spd="slow" advClick="0" advTm="33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95402" y="887506"/>
            <a:ext cx="9609668" cy="874059"/>
          </a:xfrm>
        </p:spPr>
        <p:txBody>
          <a:bodyPr/>
          <a:lstStyle/>
          <a:p>
            <a:r>
              <a:rPr lang="en-US" b="1" dirty="0" smtClean="0"/>
              <a:t>Your receipt will show the remainder of your balance</a:t>
            </a:r>
            <a:endParaRPr lang="en-US" b="1" dirty="0"/>
          </a:p>
        </p:txBody>
      </p:sp>
      <p:sp>
        <p:nvSpPr>
          <p:cNvPr id="9" name="Text Placeholder 8"/>
          <p:cNvSpPr>
            <a:spLocks noGrp="1"/>
          </p:cNvSpPr>
          <p:nvPr>
            <p:ph type="body" idx="1"/>
          </p:nvPr>
        </p:nvSpPr>
        <p:spPr>
          <a:xfrm>
            <a:off x="826265" y="2164976"/>
            <a:ext cx="9984674" cy="4268875"/>
          </a:xfrm>
        </p:spPr>
        <p:txBody>
          <a:bodyPr>
            <a:normAutofit/>
          </a:bodyPr>
          <a:lstStyle/>
          <a:p>
            <a:r>
              <a:rPr lang="en-US" sz="4000" b="1" u="sng" dirty="0" smtClean="0">
                <a:solidFill>
                  <a:schemeClr val="tx1"/>
                </a:solidFill>
              </a:rPr>
              <a:t>Cashiers cannot override the system!</a:t>
            </a:r>
          </a:p>
          <a:p>
            <a:pPr marL="457200" indent="-457200">
              <a:buFont typeface="Wingdings" panose="05000000000000000000" pitchFamily="2" charset="2"/>
              <a:buChar char="v"/>
            </a:pPr>
            <a:r>
              <a:rPr lang="en-US" sz="3200" dirty="0" smtClean="0">
                <a:solidFill>
                  <a:schemeClr val="tx1"/>
                </a:solidFill>
              </a:rPr>
              <a:t>With eWIC, the register will determine the items that can be purchased based on approved products and the foods specifically prescribed to you within the current benefit period. </a:t>
            </a:r>
          </a:p>
          <a:p>
            <a:pPr marL="457200" indent="-457200">
              <a:buFont typeface="Wingdings" panose="05000000000000000000" pitchFamily="2" charset="2"/>
              <a:buChar char="v"/>
            </a:pPr>
            <a:r>
              <a:rPr lang="en-US" sz="3200" dirty="0" smtClean="0">
                <a:solidFill>
                  <a:schemeClr val="tx1"/>
                </a:solidFill>
              </a:rPr>
              <a:t>The system will not allow cashiers to override it.</a:t>
            </a:r>
          </a:p>
        </p:txBody>
      </p:sp>
    </p:spTree>
    <p:extLst>
      <p:ext uri="{BB962C8B-B14F-4D97-AF65-F5344CB8AC3E}">
        <p14:creationId xmlns:p14="http://schemas.microsoft.com/office/powerpoint/2010/main" val="1020002502"/>
      </p:ext>
    </p:extLst>
  </p:cSld>
  <p:clrMapOvr>
    <a:masterClrMapping/>
  </p:clrMapOvr>
  <mc:AlternateContent xmlns:mc="http://schemas.openxmlformats.org/markup-compatibility/2006" xmlns:p14="http://schemas.microsoft.com/office/powerpoint/2010/main">
    <mc:Choice Requires="p14">
      <p:transition spd="slow" p14:dur="59000" advClick="0" advTm="27000"/>
    </mc:Choice>
    <mc:Fallback xmlns="">
      <p:transition spd="slow" advClick="0" advTm="27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87506"/>
            <a:ext cx="9609668" cy="1210235"/>
          </a:xfrm>
        </p:spPr>
        <p:txBody>
          <a:bodyPr>
            <a:normAutofit/>
          </a:bodyPr>
          <a:lstStyle/>
          <a:p>
            <a:r>
              <a:rPr lang="en-US" sz="5400" b="1" dirty="0" smtClean="0"/>
              <a:t>No self check-outs</a:t>
            </a:r>
            <a:endParaRPr lang="en-US" sz="5400" b="1" dirty="0"/>
          </a:p>
        </p:txBody>
      </p:sp>
      <p:sp>
        <p:nvSpPr>
          <p:cNvPr id="3" name="Text Placeholder 2"/>
          <p:cNvSpPr>
            <a:spLocks noGrp="1"/>
          </p:cNvSpPr>
          <p:nvPr>
            <p:ph type="body" idx="1"/>
          </p:nvPr>
        </p:nvSpPr>
        <p:spPr>
          <a:xfrm>
            <a:off x="694063" y="2420471"/>
            <a:ext cx="10598226" cy="4200666"/>
          </a:xfrm>
        </p:spPr>
        <p:txBody>
          <a:bodyPr>
            <a:normAutofit/>
          </a:bodyPr>
          <a:lstStyle/>
          <a:p>
            <a:pPr marL="571500" indent="-571500">
              <a:buFont typeface="Wingdings" panose="05000000000000000000" pitchFamily="2" charset="2"/>
              <a:buChar char="v"/>
            </a:pPr>
            <a:r>
              <a:rPr lang="en-US" sz="3600" dirty="0" smtClean="0">
                <a:solidFill>
                  <a:schemeClr val="tx1"/>
                </a:solidFill>
              </a:rPr>
              <a:t>You are not able to use self-checkout lanes with your eWIC card.</a:t>
            </a:r>
          </a:p>
          <a:p>
            <a:pPr marL="571500" indent="-571500">
              <a:buFont typeface="Wingdings" panose="05000000000000000000" pitchFamily="2" charset="2"/>
              <a:buChar char="v"/>
            </a:pPr>
            <a:r>
              <a:rPr lang="en-US" sz="3600" dirty="0" smtClean="0">
                <a:solidFill>
                  <a:schemeClr val="tx1"/>
                </a:solidFill>
              </a:rPr>
              <a:t>If these are the only lanes open please get an employee and request they open a fully staffed lane.</a:t>
            </a:r>
            <a:endParaRPr lang="en-US" sz="3600" dirty="0">
              <a:solidFill>
                <a:schemeClr val="tx1"/>
              </a:solidFill>
            </a:endParaRPr>
          </a:p>
        </p:txBody>
      </p:sp>
    </p:spTree>
    <p:extLst>
      <p:ext uri="{BB962C8B-B14F-4D97-AF65-F5344CB8AC3E}">
        <p14:creationId xmlns:p14="http://schemas.microsoft.com/office/powerpoint/2010/main" val="1589839678"/>
      </p:ext>
    </p:extLst>
  </p:cSld>
  <p:clrMapOvr>
    <a:masterClrMapping/>
  </p:clrMapOvr>
  <mc:AlternateContent xmlns:mc="http://schemas.openxmlformats.org/markup-compatibility/2006" xmlns:p14="http://schemas.microsoft.com/office/powerpoint/2010/main">
    <mc:Choice Requires="p14">
      <p:transition spd="slow" p14:dur="59000" advClick="0" advTm="11000"/>
    </mc:Choice>
    <mc:Fallback xmlns="">
      <p:transition spd="slow" advClick="0" advTm="11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800" dirty="0" smtClean="0"/>
              <a:t>Thank you for participating in Kansas WIC!</a:t>
            </a:r>
            <a:endParaRPr lang="en-US" sz="4800" dirty="0"/>
          </a:p>
        </p:txBody>
      </p:sp>
      <p:pic>
        <p:nvPicPr>
          <p:cNvPr id="4" name="Picture 3" descr="cid:image001.png@01CF3799.D212DFD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328493" y="2597880"/>
            <a:ext cx="5025798" cy="3075556"/>
          </a:xfrm>
          <a:prstGeom prst="rect">
            <a:avLst/>
          </a:prstGeom>
          <a:noFill/>
          <a:ln>
            <a:noFill/>
          </a:ln>
        </p:spPr>
      </p:pic>
    </p:spTree>
    <p:extLst>
      <p:ext uri="{BB962C8B-B14F-4D97-AF65-F5344CB8AC3E}">
        <p14:creationId xmlns:p14="http://schemas.microsoft.com/office/powerpoint/2010/main" val="3278012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3388"/>
            <a:ext cx="6241816" cy="1079653"/>
          </a:xfrm>
        </p:spPr>
        <p:txBody>
          <a:bodyPr>
            <a:normAutofit/>
          </a:bodyPr>
          <a:lstStyle/>
          <a:p>
            <a:r>
              <a:rPr lang="en-US" sz="4800" b="1" dirty="0" smtClean="0"/>
              <a:t>Setting your PIN</a:t>
            </a:r>
            <a:endParaRPr lang="en-US" sz="4800" b="1" dirty="0"/>
          </a:p>
        </p:txBody>
      </p:sp>
      <p:sp>
        <p:nvSpPr>
          <p:cNvPr id="5" name="Text Placeholder 4"/>
          <p:cNvSpPr>
            <a:spLocks noGrp="1"/>
          </p:cNvSpPr>
          <p:nvPr>
            <p:ph type="body" sz="half" idx="2"/>
          </p:nvPr>
        </p:nvSpPr>
        <p:spPr>
          <a:xfrm>
            <a:off x="110169" y="1531345"/>
            <a:ext cx="6654188" cy="5210978"/>
          </a:xfrm>
        </p:spPr>
        <p:txBody>
          <a:bodyPr>
            <a:normAutofit/>
          </a:bodyPr>
          <a:lstStyle/>
          <a:p>
            <a:pPr marL="457200" indent="-457200" algn="l">
              <a:buFont typeface="Wingdings" panose="05000000000000000000" pitchFamily="2" charset="2"/>
              <a:buChar char="v"/>
            </a:pPr>
            <a:r>
              <a:rPr lang="en-US" sz="2800" dirty="0" smtClean="0"/>
              <a:t>Choose a 4-digit PIN that is easy for you to remember, but hard for others to guess.</a:t>
            </a:r>
          </a:p>
          <a:p>
            <a:pPr marL="457200" indent="-457200" algn="l">
              <a:buFont typeface="Wingdings" panose="05000000000000000000" pitchFamily="2" charset="2"/>
              <a:buChar char="v"/>
            </a:pPr>
            <a:r>
              <a:rPr lang="en-US" sz="2800" dirty="0" smtClean="0"/>
              <a:t>Do not write your PIN on the card or on anything you keep with it.</a:t>
            </a:r>
          </a:p>
          <a:p>
            <a:pPr marL="457200" indent="-457200" algn="l">
              <a:buFont typeface="Wingdings" panose="05000000000000000000" pitchFamily="2" charset="2"/>
              <a:buChar char="v"/>
            </a:pPr>
            <a:r>
              <a:rPr lang="en-US" sz="2800" dirty="0" smtClean="0"/>
              <a:t>Anyone can gain access to your benefits if they have the PIN. </a:t>
            </a:r>
            <a:r>
              <a:rPr lang="en-US" sz="2800" dirty="0"/>
              <a:t>T</a:t>
            </a:r>
            <a:r>
              <a:rPr lang="en-US" sz="2800" dirty="0" smtClean="0"/>
              <a:t>hose benefits can not be replaced.</a:t>
            </a:r>
          </a:p>
          <a:p>
            <a:pPr marL="457200" indent="-457200" algn="l">
              <a:buFont typeface="Wingdings" panose="05000000000000000000" pitchFamily="2" charset="2"/>
              <a:buChar char="v"/>
            </a:pPr>
            <a:r>
              <a:rPr lang="en-US" sz="2800" dirty="0" smtClean="0"/>
              <a:t>If you forget your PIN, call the number on the back of your card, or call your WIC clinic.</a:t>
            </a:r>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l="3333" r="3333"/>
          <a:stretch>
            <a:fillRect/>
          </a:stretch>
        </p:blipFill>
        <p:spPr>
          <a:xfrm>
            <a:off x="7537214" y="1333041"/>
            <a:ext cx="3598423" cy="5140604"/>
          </a:xfrm>
        </p:spPr>
      </p:pic>
    </p:spTree>
    <p:extLst>
      <p:ext uri="{BB962C8B-B14F-4D97-AF65-F5344CB8AC3E}">
        <p14:creationId xmlns:p14="http://schemas.microsoft.com/office/powerpoint/2010/main" val="2521148681"/>
      </p:ext>
    </p:extLst>
  </p:cSld>
  <p:clrMapOvr>
    <a:masterClrMapping/>
  </p:clrMapOvr>
  <mc:AlternateContent xmlns:mc="http://schemas.openxmlformats.org/markup-compatibility/2006" xmlns:p14="http://schemas.microsoft.com/office/powerpoint/2010/main">
    <mc:Choice Requires="p14">
      <p:transition spd="slow" p14:dur="59000" advClick="0" advTm="27000"/>
    </mc:Choice>
    <mc:Fallback xmlns="">
      <p:transition spd="slow" advClick="0" advTm="27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3811" y="132203"/>
            <a:ext cx="6558102" cy="1497816"/>
          </a:xfrm>
        </p:spPr>
        <p:txBody>
          <a:bodyPr>
            <a:normAutofit/>
          </a:bodyPr>
          <a:lstStyle/>
          <a:p>
            <a:r>
              <a:rPr lang="en-US" sz="4800" b="1" dirty="0" smtClean="0"/>
              <a:t>Keep card safe</a:t>
            </a:r>
            <a:endParaRPr lang="en-US" sz="4800" b="1" dirty="0"/>
          </a:p>
        </p:txBody>
      </p:sp>
      <p:pic>
        <p:nvPicPr>
          <p:cNvPr id="11" name="Content Placeholder 10"/>
          <p:cNvPicPr>
            <a:picLocks noGrp="1" noChangeAspect="1"/>
          </p:cNvPicPr>
          <p:nvPr>
            <p:ph idx="1"/>
          </p:nvPr>
        </p:nvPicPr>
        <p:blipFill>
          <a:blip r:embed="rId2"/>
          <a:stretch>
            <a:fillRect/>
          </a:stretch>
        </p:blipFill>
        <p:spPr>
          <a:xfrm>
            <a:off x="7969855" y="1733550"/>
            <a:ext cx="3639247" cy="2387346"/>
          </a:xfrm>
          <a:prstGeom prst="rect">
            <a:avLst/>
          </a:prstGeom>
        </p:spPr>
      </p:pic>
      <p:sp>
        <p:nvSpPr>
          <p:cNvPr id="6" name="Text Placeholder 5"/>
          <p:cNvSpPr>
            <a:spLocks noGrp="1"/>
          </p:cNvSpPr>
          <p:nvPr>
            <p:ph type="body" sz="half" idx="2"/>
          </p:nvPr>
        </p:nvSpPr>
        <p:spPr>
          <a:xfrm>
            <a:off x="264406" y="1630018"/>
            <a:ext cx="7408604" cy="4947052"/>
          </a:xfrm>
        </p:spPr>
        <p:txBody>
          <a:bodyPr>
            <a:normAutofit/>
          </a:bodyPr>
          <a:lstStyle/>
          <a:p>
            <a:endParaRPr lang="en-US" sz="2400" dirty="0" smtClean="0"/>
          </a:p>
          <a:p>
            <a:pPr marL="457200" indent="-457200">
              <a:buFont typeface="Wingdings" panose="05000000000000000000" pitchFamily="2" charset="2"/>
              <a:buChar char="v"/>
            </a:pPr>
            <a:r>
              <a:rPr lang="en-US" sz="2800" dirty="0" smtClean="0"/>
              <a:t>Keep your card and bring it with you each time you come to the WIC office. You will use it again to access future benefits.</a:t>
            </a:r>
          </a:p>
          <a:p>
            <a:pPr marL="457200" indent="-457200">
              <a:buFont typeface="Wingdings" panose="05000000000000000000" pitchFamily="2" charset="2"/>
              <a:buChar char="v"/>
            </a:pPr>
            <a:r>
              <a:rPr lang="en-US" sz="2800" dirty="0" smtClean="0"/>
              <a:t>Keep it away from magnets and electronics such as cell phones.</a:t>
            </a:r>
          </a:p>
          <a:p>
            <a:pPr marL="457200" indent="-457200">
              <a:buFont typeface="Wingdings" panose="05000000000000000000" pitchFamily="2" charset="2"/>
              <a:buChar char="v"/>
            </a:pPr>
            <a:r>
              <a:rPr lang="en-US" sz="2800" dirty="0" smtClean="0"/>
              <a:t>Please keep it clean and dry. Try to keep it out of direct sunlight. Please do not bend your card.</a:t>
            </a:r>
          </a:p>
          <a:p>
            <a:endParaRPr lang="en-US" sz="2400" dirty="0"/>
          </a:p>
        </p:txBody>
      </p:sp>
    </p:spTree>
    <p:extLst>
      <p:ext uri="{BB962C8B-B14F-4D97-AF65-F5344CB8AC3E}">
        <p14:creationId xmlns:p14="http://schemas.microsoft.com/office/powerpoint/2010/main" val="1261900621"/>
      </p:ext>
    </p:extLst>
  </p:cSld>
  <p:clrMapOvr>
    <a:masterClrMapping/>
  </p:clrMapOvr>
  <mc:AlternateContent xmlns:mc="http://schemas.openxmlformats.org/markup-compatibility/2006" xmlns:p14="http://schemas.microsoft.com/office/powerpoint/2010/main">
    <mc:Choice Requires="p14">
      <p:transition spd="slow" p14:dur="2000" advClick="0" advTm="21000"/>
    </mc:Choice>
    <mc:Fallback xmlns="">
      <p:transition spd="slow" advClick="0" advTm="21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4404" y="0"/>
            <a:ext cx="5199961" cy="1794534"/>
          </a:xfrm>
        </p:spPr>
        <p:txBody>
          <a:bodyPr>
            <a:normAutofit/>
          </a:bodyPr>
          <a:lstStyle/>
          <a:p>
            <a:r>
              <a:rPr lang="en-US" sz="2800" b="1" dirty="0" smtClean="0"/>
              <a:t>Cards can be used at designated Kansas WIC authorized grocery stores</a:t>
            </a:r>
            <a:endParaRPr lang="en-US" sz="2800" b="1" dirty="0"/>
          </a:p>
        </p:txBody>
      </p:sp>
      <p:pic>
        <p:nvPicPr>
          <p:cNvPr id="3" name="Content Placeholder 2"/>
          <p:cNvPicPr>
            <a:picLocks noGrp="1" noChangeAspect="1"/>
          </p:cNvPicPr>
          <p:nvPr>
            <p:ph idx="1"/>
          </p:nvPr>
        </p:nvPicPr>
        <p:blipFill>
          <a:blip r:embed="rId2"/>
          <a:stretch>
            <a:fillRect/>
          </a:stretch>
        </p:blipFill>
        <p:spPr>
          <a:xfrm>
            <a:off x="5857621" y="1794534"/>
            <a:ext cx="5195888" cy="3659076"/>
          </a:xfrm>
          <a:prstGeom prst="rect">
            <a:avLst/>
          </a:prstGeom>
        </p:spPr>
      </p:pic>
      <p:sp>
        <p:nvSpPr>
          <p:cNvPr id="7" name="Text Placeholder 6"/>
          <p:cNvSpPr>
            <a:spLocks noGrp="1"/>
          </p:cNvSpPr>
          <p:nvPr>
            <p:ph type="body" sz="half" idx="2"/>
          </p:nvPr>
        </p:nvSpPr>
        <p:spPr>
          <a:xfrm>
            <a:off x="306796" y="2089285"/>
            <a:ext cx="5354197" cy="3756752"/>
          </a:xfrm>
        </p:spPr>
        <p:txBody>
          <a:bodyPr>
            <a:noAutofit/>
          </a:bodyPr>
          <a:lstStyle/>
          <a:p>
            <a:pPr marL="457200" indent="-457200">
              <a:buFont typeface="Wingdings" panose="05000000000000000000" pitchFamily="2" charset="2"/>
              <a:buChar char="v"/>
            </a:pPr>
            <a:r>
              <a:rPr lang="en-US" sz="3200" dirty="0" smtClean="0"/>
              <a:t>Use the vendor list provided by WIC.</a:t>
            </a:r>
          </a:p>
          <a:p>
            <a:pPr marL="457200" indent="-457200">
              <a:buFont typeface="Wingdings" panose="05000000000000000000" pitchFamily="2" charset="2"/>
              <a:buChar char="v"/>
            </a:pPr>
            <a:r>
              <a:rPr lang="en-US" sz="3200" dirty="0" smtClean="0"/>
              <a:t>Use WICShopper app to find nearest grocery store.</a:t>
            </a:r>
          </a:p>
          <a:p>
            <a:pPr marL="457200" indent="-457200">
              <a:buFont typeface="Wingdings" panose="05000000000000000000" pitchFamily="2" charset="2"/>
              <a:buChar char="v"/>
            </a:pPr>
            <a:r>
              <a:rPr lang="en-US" sz="3200" dirty="0" smtClean="0"/>
              <a:t>Look for “We accept eWIC cards” sticker on the door of stores.</a:t>
            </a:r>
            <a:endParaRPr lang="en-US" sz="3200" dirty="0"/>
          </a:p>
        </p:txBody>
      </p:sp>
    </p:spTree>
    <p:extLst>
      <p:ext uri="{BB962C8B-B14F-4D97-AF65-F5344CB8AC3E}">
        <p14:creationId xmlns:p14="http://schemas.microsoft.com/office/powerpoint/2010/main" val="633886059"/>
      </p:ext>
    </p:extLst>
  </p:cSld>
  <p:clrMapOvr>
    <a:masterClrMapping/>
  </p:clrMapOvr>
  <mc:AlternateContent xmlns:mc="http://schemas.openxmlformats.org/markup-compatibility/2006" xmlns:p14="http://schemas.microsoft.com/office/powerpoint/2010/main">
    <mc:Choice Requires="p14">
      <p:transition spd="slow" p14:dur="59000" advClick="0" advTm="17000"/>
    </mc:Choice>
    <mc:Fallback xmlns="">
      <p:transition spd="slow" advClick="0" advTm="17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2199" y="238991"/>
            <a:ext cx="5149661" cy="1055161"/>
          </a:xfrm>
        </p:spPr>
        <p:txBody>
          <a:bodyPr>
            <a:noAutofit/>
          </a:bodyPr>
          <a:lstStyle/>
          <a:p>
            <a:r>
              <a:rPr lang="en-US" sz="2800" b="1" dirty="0" smtClean="0"/>
              <a:t>The shopping list will show your family’s food benefits</a:t>
            </a:r>
            <a:endParaRPr lang="en-US" sz="2800" b="1" dirty="0"/>
          </a:p>
        </p:txBody>
      </p:sp>
      <p:pic>
        <p:nvPicPr>
          <p:cNvPr id="7" name="Picture Placeholder 6"/>
          <p:cNvPicPr>
            <a:picLocks noGrp="1" noChangeAspect="1"/>
          </p:cNvPicPr>
          <p:nvPr>
            <p:ph idx="1"/>
          </p:nvPr>
        </p:nvPicPr>
        <p:blipFill>
          <a:blip r:embed="rId2"/>
          <a:stretch>
            <a:fillRect/>
          </a:stretch>
        </p:blipFill>
        <p:spPr>
          <a:xfrm>
            <a:off x="5847400" y="1577642"/>
            <a:ext cx="4923721" cy="3616149"/>
          </a:xfrm>
          <a:prstGeom prst="rect">
            <a:avLst/>
          </a:prstGeom>
          <a:ln w="76200">
            <a:solidFill>
              <a:schemeClr val="accent1">
                <a:lumMod val="75000"/>
              </a:schemeClr>
            </a:solidFill>
          </a:ln>
        </p:spPr>
      </p:pic>
      <p:sp>
        <p:nvSpPr>
          <p:cNvPr id="9" name="Text Placeholder 8"/>
          <p:cNvSpPr>
            <a:spLocks noGrp="1"/>
          </p:cNvSpPr>
          <p:nvPr>
            <p:ph type="body" sz="half" idx="2"/>
          </p:nvPr>
        </p:nvSpPr>
        <p:spPr>
          <a:xfrm>
            <a:off x="597813" y="1577642"/>
            <a:ext cx="4218431" cy="3591102"/>
          </a:xfrm>
        </p:spPr>
        <p:txBody>
          <a:bodyPr>
            <a:noAutofit/>
          </a:bodyPr>
          <a:lstStyle/>
          <a:p>
            <a:pPr marL="342900" indent="-342900">
              <a:buFont typeface="Wingdings" panose="05000000000000000000" pitchFamily="2" charset="2"/>
              <a:buChar char="v"/>
            </a:pPr>
            <a:r>
              <a:rPr lang="en-US" sz="2800" dirty="0"/>
              <a:t>Your benefits become available on your first use date at 12:01 a.m.(just after midnight). </a:t>
            </a:r>
          </a:p>
          <a:p>
            <a:pPr marL="342900" indent="-342900">
              <a:buFont typeface="Wingdings" panose="05000000000000000000" pitchFamily="2" charset="2"/>
              <a:buChar char="v"/>
            </a:pPr>
            <a:r>
              <a:rPr lang="en-US" sz="2800" i="1" dirty="0" smtClean="0"/>
              <a:t>Food benefits that have not been purchased by the last use date do not carry over to the next benefit period.</a:t>
            </a:r>
            <a:endParaRPr lang="en-US" sz="2800" i="1" dirty="0"/>
          </a:p>
        </p:txBody>
      </p:sp>
    </p:spTree>
    <p:extLst>
      <p:ext uri="{BB962C8B-B14F-4D97-AF65-F5344CB8AC3E}">
        <p14:creationId xmlns:p14="http://schemas.microsoft.com/office/powerpoint/2010/main" val="214855789"/>
      </p:ext>
    </p:extLst>
  </p:cSld>
  <p:clrMapOvr>
    <a:masterClrMapping/>
  </p:clrMapOvr>
  <mc:AlternateContent xmlns:mc="http://schemas.openxmlformats.org/markup-compatibility/2006" xmlns:p14="http://schemas.microsoft.com/office/powerpoint/2010/main">
    <mc:Choice Requires="p14">
      <p:transition spd="slow" p14:dur="2000" advClick="0" advTm="23000"/>
    </mc:Choice>
    <mc:Fallback xmlns="">
      <p:transition spd="slow" advClick="0" advTm="23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2" y="765313"/>
            <a:ext cx="9609668" cy="1053548"/>
          </a:xfrm>
        </p:spPr>
        <p:txBody>
          <a:bodyPr>
            <a:normAutofit/>
          </a:bodyPr>
          <a:lstStyle/>
          <a:p>
            <a:pPr algn="ctr"/>
            <a:r>
              <a:rPr lang="en-US" sz="4800" b="1" dirty="0" smtClean="0"/>
              <a:t>What if my PIN doesn’t work?</a:t>
            </a:r>
            <a:endParaRPr lang="en-US" sz="4800" b="1" dirty="0"/>
          </a:p>
        </p:txBody>
      </p:sp>
      <p:sp>
        <p:nvSpPr>
          <p:cNvPr id="6" name="Text Placeholder 5"/>
          <p:cNvSpPr>
            <a:spLocks noGrp="1"/>
          </p:cNvSpPr>
          <p:nvPr>
            <p:ph type="body" idx="1"/>
          </p:nvPr>
        </p:nvSpPr>
        <p:spPr>
          <a:xfrm>
            <a:off x="1295401" y="2107096"/>
            <a:ext cx="9609668" cy="3530685"/>
          </a:xfrm>
        </p:spPr>
        <p:txBody>
          <a:bodyPr>
            <a:normAutofit fontScale="85000" lnSpcReduction="20000"/>
          </a:bodyPr>
          <a:lstStyle/>
          <a:p>
            <a:pPr marL="571500" indent="-571500">
              <a:buFont typeface="Arial" panose="020B0604020202020204" pitchFamily="34" charset="0"/>
              <a:buChar char="•"/>
            </a:pPr>
            <a:r>
              <a:rPr lang="en-US" sz="4000" dirty="0" smtClean="0">
                <a:solidFill>
                  <a:schemeClr val="tx1"/>
                </a:solidFill>
              </a:rPr>
              <a:t>Change your PIN by calling the number on the back of your card.</a:t>
            </a:r>
          </a:p>
          <a:p>
            <a:pPr marL="571500" indent="-571500">
              <a:buFont typeface="Arial" panose="020B0604020202020204" pitchFamily="34" charset="0"/>
              <a:buChar char="•"/>
            </a:pPr>
            <a:r>
              <a:rPr lang="en-US" sz="4000" dirty="0" smtClean="0">
                <a:solidFill>
                  <a:schemeClr val="tx1"/>
                </a:solidFill>
              </a:rPr>
              <a:t>If you enter the wrong PIN 3 times in a row, your PIN will be locked.</a:t>
            </a:r>
          </a:p>
          <a:p>
            <a:pPr marL="571500" indent="-571500">
              <a:buFont typeface="Arial" panose="020B0604020202020204" pitchFamily="34" charset="0"/>
              <a:buChar char="•"/>
            </a:pPr>
            <a:r>
              <a:rPr lang="en-US" sz="4000" dirty="0" smtClean="0">
                <a:solidFill>
                  <a:schemeClr val="tx1"/>
                </a:solidFill>
              </a:rPr>
              <a:t>Call your local WIC clinic to unlock it or wait until midnight when it automatically unlocks. Then re-set the PIN.</a:t>
            </a:r>
            <a:endParaRPr lang="en-US" sz="4000" dirty="0">
              <a:solidFill>
                <a:schemeClr val="tx1"/>
              </a:solidFill>
            </a:endParaRPr>
          </a:p>
        </p:txBody>
      </p:sp>
    </p:spTree>
    <p:extLst>
      <p:ext uri="{BB962C8B-B14F-4D97-AF65-F5344CB8AC3E}">
        <p14:creationId xmlns:p14="http://schemas.microsoft.com/office/powerpoint/2010/main" val="3894151852"/>
      </p:ext>
    </p:extLst>
  </p:cSld>
  <p:clrMapOvr>
    <a:masterClrMapping/>
  </p:clrMapOvr>
  <mc:AlternateContent xmlns:mc="http://schemas.openxmlformats.org/markup-compatibility/2006" xmlns:p14="http://schemas.microsoft.com/office/powerpoint/2010/main">
    <mc:Choice Requires="p14">
      <p:transition spd="slow" p14:dur="2000" advClick="0" advTm="29000"/>
    </mc:Choice>
    <mc:Fallback xmlns="">
      <p:transition spd="slow" advClick="0" advTm="29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198" y="488825"/>
            <a:ext cx="9609668" cy="815009"/>
          </a:xfrm>
        </p:spPr>
        <p:txBody>
          <a:bodyPr/>
          <a:lstStyle/>
          <a:p>
            <a:r>
              <a:rPr lang="en-US" b="1" dirty="0" smtClean="0"/>
              <a:t>If your card is lost, stolen, or damaged</a:t>
            </a:r>
            <a:endParaRPr lang="en-US" b="1" dirty="0"/>
          </a:p>
        </p:txBody>
      </p:sp>
      <p:sp>
        <p:nvSpPr>
          <p:cNvPr id="3" name="Text Placeholder 2"/>
          <p:cNvSpPr>
            <a:spLocks noGrp="1"/>
          </p:cNvSpPr>
          <p:nvPr>
            <p:ph type="body" idx="1"/>
          </p:nvPr>
        </p:nvSpPr>
        <p:spPr>
          <a:xfrm>
            <a:off x="782198" y="1996861"/>
            <a:ext cx="10122871" cy="4710909"/>
          </a:xfrm>
        </p:spPr>
        <p:txBody>
          <a:bodyPr>
            <a:normAutofit/>
          </a:bodyPr>
          <a:lstStyle/>
          <a:p>
            <a:pPr marL="457200" indent="-457200">
              <a:buFont typeface="Wingdings" panose="05000000000000000000" pitchFamily="2" charset="2"/>
              <a:buChar char="v"/>
            </a:pPr>
            <a:r>
              <a:rPr lang="en-US" sz="3600" dirty="0" smtClean="0">
                <a:solidFill>
                  <a:schemeClr val="tx1"/>
                </a:solidFill>
              </a:rPr>
              <a:t>Call your WIC clinic as soon as possible. If after business hours, leave a message.</a:t>
            </a:r>
          </a:p>
          <a:p>
            <a:pPr marL="457200" indent="-457200">
              <a:buFont typeface="Wingdings" panose="05000000000000000000" pitchFamily="2" charset="2"/>
              <a:buChar char="v"/>
            </a:pPr>
            <a:r>
              <a:rPr lang="en-US" sz="3600" dirty="0" smtClean="0">
                <a:solidFill>
                  <a:schemeClr val="tx1"/>
                </a:solidFill>
              </a:rPr>
              <a:t>The card will be deactivated by the next business day.</a:t>
            </a:r>
          </a:p>
          <a:p>
            <a:pPr marL="457200" indent="-457200">
              <a:buFont typeface="Wingdings" panose="05000000000000000000" pitchFamily="2" charset="2"/>
              <a:buChar char="v"/>
            </a:pPr>
            <a:r>
              <a:rPr lang="en-US" sz="3600" dirty="0" smtClean="0">
                <a:solidFill>
                  <a:schemeClr val="tx1"/>
                </a:solidFill>
              </a:rPr>
              <a:t>You will need to make an appointment to replace your card.</a:t>
            </a:r>
          </a:p>
          <a:p>
            <a:endParaRPr lang="en-US" sz="2800" dirty="0"/>
          </a:p>
        </p:txBody>
      </p:sp>
    </p:spTree>
    <p:extLst>
      <p:ext uri="{BB962C8B-B14F-4D97-AF65-F5344CB8AC3E}">
        <p14:creationId xmlns:p14="http://schemas.microsoft.com/office/powerpoint/2010/main" val="3121159699"/>
      </p:ext>
    </p:extLst>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399" y="775253"/>
            <a:ext cx="6241816" cy="1063486"/>
          </a:xfrm>
        </p:spPr>
        <p:txBody>
          <a:bodyPr>
            <a:noAutofit/>
          </a:bodyPr>
          <a:lstStyle/>
          <a:p>
            <a:r>
              <a:rPr lang="en-US" sz="3200" b="1" dirty="0" smtClean="0"/>
              <a:t/>
            </a:r>
            <a:br>
              <a:rPr lang="en-US" sz="3200" b="1" dirty="0" smtClean="0"/>
            </a:br>
            <a:r>
              <a:rPr lang="en-US" sz="3200" b="1" dirty="0" smtClean="0"/>
              <a:t/>
            </a:r>
            <a:br>
              <a:rPr lang="en-US" sz="3200" b="1" dirty="0" smtClean="0"/>
            </a:br>
            <a:r>
              <a:rPr lang="en-US" sz="3200" b="1" dirty="0" smtClean="0"/>
              <a:t>Know your food balance when you go to the store</a:t>
            </a:r>
            <a:endParaRPr lang="en-US" sz="3200" dirty="0"/>
          </a:p>
        </p:txBody>
      </p:sp>
      <p:pic>
        <p:nvPicPr>
          <p:cNvPr id="8" name="Picture Placeholder 7"/>
          <p:cNvPicPr>
            <a:picLocks noGrp="1" noChangeAspect="1"/>
          </p:cNvPicPr>
          <p:nvPr>
            <p:ph type="pic" idx="1"/>
          </p:nvPr>
        </p:nvPicPr>
        <p:blipFill>
          <a:blip r:embed="rId2"/>
          <a:srcRect t="3090" b="3090"/>
          <a:stretch>
            <a:fillRect/>
          </a:stretch>
        </p:blipFill>
        <p:spPr>
          <a:xfrm>
            <a:off x="7953398" y="1306996"/>
            <a:ext cx="3200400" cy="4572000"/>
          </a:xfrm>
          <a:prstGeom prst="rect">
            <a:avLst/>
          </a:prstGeom>
        </p:spPr>
      </p:pic>
      <p:sp>
        <p:nvSpPr>
          <p:cNvPr id="7" name="Text Placeholder 6"/>
          <p:cNvSpPr>
            <a:spLocks noGrp="1"/>
          </p:cNvSpPr>
          <p:nvPr>
            <p:ph type="body" sz="half" idx="2"/>
          </p:nvPr>
        </p:nvSpPr>
        <p:spPr>
          <a:xfrm>
            <a:off x="396607" y="2236424"/>
            <a:ext cx="7140608" cy="4219460"/>
          </a:xfrm>
        </p:spPr>
        <p:txBody>
          <a:bodyPr>
            <a:normAutofit/>
          </a:bodyPr>
          <a:lstStyle/>
          <a:p>
            <a:pPr marL="457200" indent="-457200" algn="l">
              <a:buFont typeface="Wingdings" panose="05000000000000000000" pitchFamily="2" charset="2"/>
              <a:buChar char="v"/>
            </a:pPr>
            <a:r>
              <a:rPr lang="en-US" sz="2800" dirty="0" smtClean="0"/>
              <a:t>Use the WICShopper app.</a:t>
            </a:r>
          </a:p>
          <a:p>
            <a:pPr marL="457200" indent="-457200" algn="l">
              <a:buFont typeface="Wingdings" panose="05000000000000000000" pitchFamily="2" charset="2"/>
              <a:buChar char="v"/>
            </a:pPr>
            <a:r>
              <a:rPr lang="en-US" sz="2800" dirty="0" smtClean="0"/>
              <a:t>Use the last register receipt.</a:t>
            </a:r>
          </a:p>
          <a:p>
            <a:pPr marL="457200" indent="-457200" algn="l">
              <a:buFont typeface="Wingdings" panose="05000000000000000000" pitchFamily="2" charset="2"/>
              <a:buChar char="v"/>
            </a:pPr>
            <a:r>
              <a:rPr lang="en-US" sz="2800" dirty="0" smtClean="0"/>
              <a:t>Call the 1-800 number listed on the back of your card.</a:t>
            </a:r>
          </a:p>
          <a:p>
            <a:pPr marL="457200" indent="-457200" algn="l">
              <a:buFont typeface="Wingdings" panose="05000000000000000000" pitchFamily="2" charset="2"/>
              <a:buChar char="v"/>
            </a:pPr>
            <a:r>
              <a:rPr lang="en-US" sz="2800" dirty="0" smtClean="0"/>
              <a:t>Visit </a:t>
            </a:r>
            <a:r>
              <a:rPr lang="en-US" sz="2800" dirty="0" smtClean="0">
                <a:hlinkClick r:id="rId3"/>
              </a:rPr>
              <a:t>www.ebtedge.com</a:t>
            </a:r>
            <a:r>
              <a:rPr lang="en-US" sz="2800" dirty="0" smtClean="0"/>
              <a:t>.</a:t>
            </a:r>
          </a:p>
          <a:p>
            <a:pPr marL="457200" indent="-457200" algn="l">
              <a:buFont typeface="Wingdings" panose="05000000000000000000" pitchFamily="2" charset="2"/>
              <a:buChar char="v"/>
            </a:pPr>
            <a:r>
              <a:rPr lang="en-US" sz="2800" dirty="0" smtClean="0"/>
              <a:t>Access the WIC Client Portal.</a:t>
            </a:r>
          </a:p>
          <a:p>
            <a:pPr marL="457200" indent="-457200" algn="l">
              <a:buFont typeface="Wingdings" panose="05000000000000000000" pitchFamily="2" charset="2"/>
              <a:buChar char="v"/>
            </a:pPr>
            <a:r>
              <a:rPr lang="en-US" sz="2800" dirty="0" smtClean="0"/>
              <a:t>You may also get a printout from a cashier.</a:t>
            </a:r>
            <a:endParaRPr lang="en-US" sz="2800" dirty="0"/>
          </a:p>
        </p:txBody>
      </p:sp>
    </p:spTree>
    <p:extLst>
      <p:ext uri="{BB962C8B-B14F-4D97-AF65-F5344CB8AC3E}">
        <p14:creationId xmlns:p14="http://schemas.microsoft.com/office/powerpoint/2010/main" val="1195490894"/>
      </p:ext>
    </p:extLst>
  </p:cSld>
  <p:clrMapOvr>
    <a:masterClrMapping/>
  </p:clrMapOvr>
  <mc:AlternateContent xmlns:mc="http://schemas.openxmlformats.org/markup-compatibility/2006" xmlns:p14="http://schemas.microsoft.com/office/powerpoint/2010/main">
    <mc:Choice Requires="p14">
      <p:transition spd="slow" p14:dur="2000" advClick="0" advTm="31000"/>
    </mc:Choice>
    <mc:Fallback xmlns="">
      <p:transition spd="slow" advClick="0" advTm="31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592" y="352539"/>
            <a:ext cx="5938341" cy="1575413"/>
          </a:xfrm>
        </p:spPr>
        <p:txBody>
          <a:bodyPr>
            <a:normAutofit/>
          </a:bodyPr>
          <a:lstStyle/>
          <a:p>
            <a:r>
              <a:rPr lang="en-US" sz="4400" b="1" dirty="0" smtClean="0"/>
              <a:t>Shopping with eWIC</a:t>
            </a:r>
            <a:endParaRPr lang="en-US" sz="4400" b="1" dirty="0"/>
          </a:p>
        </p:txBody>
      </p:sp>
      <p:sp>
        <p:nvSpPr>
          <p:cNvPr id="3" name="Text Placeholder 2"/>
          <p:cNvSpPr>
            <a:spLocks noGrp="1"/>
          </p:cNvSpPr>
          <p:nvPr>
            <p:ph type="body" sz="half" idx="2"/>
          </p:nvPr>
        </p:nvSpPr>
        <p:spPr>
          <a:xfrm>
            <a:off x="605928" y="2655065"/>
            <a:ext cx="5634005" cy="2374135"/>
          </a:xfrm>
        </p:spPr>
        <p:txBody>
          <a:bodyPr>
            <a:normAutofit fontScale="92500"/>
          </a:bodyPr>
          <a:lstStyle/>
          <a:p>
            <a:r>
              <a:rPr lang="en-US" sz="4400" u="sng" dirty="0" smtClean="0"/>
              <a:t>Please remember to be patient - eWIC is new for cashiers too!!</a:t>
            </a:r>
          </a:p>
          <a:p>
            <a:endParaRPr lang="en-US" sz="2400" i="1" dirty="0"/>
          </a:p>
        </p:txBody>
      </p:sp>
      <p:pic>
        <p:nvPicPr>
          <p:cNvPr id="7" name="Picture 6"/>
          <p:cNvPicPr>
            <a:picLocks noChangeAspect="1"/>
          </p:cNvPicPr>
          <p:nvPr/>
        </p:nvPicPr>
        <p:blipFill>
          <a:blip r:embed="rId2"/>
          <a:stretch>
            <a:fillRect/>
          </a:stretch>
        </p:blipFill>
        <p:spPr>
          <a:xfrm>
            <a:off x="7328647" y="2393576"/>
            <a:ext cx="3313110" cy="2690656"/>
          </a:xfrm>
          <a:prstGeom prst="rect">
            <a:avLst/>
          </a:prstGeom>
        </p:spPr>
      </p:pic>
    </p:spTree>
    <p:extLst>
      <p:ext uri="{BB962C8B-B14F-4D97-AF65-F5344CB8AC3E}">
        <p14:creationId xmlns:p14="http://schemas.microsoft.com/office/powerpoint/2010/main" val="829700453"/>
      </p:ext>
    </p:extLst>
  </p:cSld>
  <p:clrMapOvr>
    <a:masterClrMapping/>
  </p:clrMapOvr>
  <mc:AlternateContent xmlns:mc="http://schemas.openxmlformats.org/markup-compatibility/2006" xmlns:p14="http://schemas.microsoft.com/office/powerpoint/2010/main">
    <mc:Choice Requires="p14">
      <p:transition spd="slow" p14:dur="59000" advClick="0" advTm="10000"/>
    </mc:Choice>
    <mc:Fallback xmlns="">
      <p:transition spd="slow" advClick="0" advTm="10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815</TotalTime>
  <Words>690</Words>
  <Application>Microsoft Office PowerPoint</Application>
  <PresentationFormat>Custom</PresentationFormat>
  <Paragraphs>55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Ion</vt:lpstr>
      <vt:lpstr>Shopping with your eWIC card</vt:lpstr>
      <vt:lpstr>Setting your PIN</vt:lpstr>
      <vt:lpstr>Keep card safe</vt:lpstr>
      <vt:lpstr>Cards can be used at designated Kansas WIC authorized grocery stores</vt:lpstr>
      <vt:lpstr>The shopping list will show your family’s food benefits</vt:lpstr>
      <vt:lpstr>What if my PIN doesn’t work?</vt:lpstr>
      <vt:lpstr>If your card is lost, stolen, or damaged</vt:lpstr>
      <vt:lpstr>  Know your food balance when you go to the store</vt:lpstr>
      <vt:lpstr>Shopping with eWIC</vt:lpstr>
      <vt:lpstr>At checkout</vt:lpstr>
      <vt:lpstr>A mid-receipt will be printed or displayed</vt:lpstr>
      <vt:lpstr>What if one of my food items isn’t accepted?</vt:lpstr>
      <vt:lpstr>Your receipt will show the remainder of your balance</vt:lpstr>
      <vt:lpstr>No self check-outs</vt:lpstr>
      <vt:lpstr>Thank you for participating in Kansas WIC!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Shopping with your eWIC card</dc:title>
  <dc:creator>Moreno, Annette, DHE</dc:creator>
  <cp:lastModifiedBy>Sheri</cp:lastModifiedBy>
  <cp:revision>72</cp:revision>
  <cp:lastPrinted>2018-02-02T16:41:47Z</cp:lastPrinted>
  <dcterms:created xsi:type="dcterms:W3CDTF">2017-12-05T16:37:10Z</dcterms:created>
  <dcterms:modified xsi:type="dcterms:W3CDTF">2018-06-27T19:56:07Z</dcterms:modified>
</cp:coreProperties>
</file>